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11.jpg" ContentType="image/jpe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318" r:id="rId2"/>
    <p:sldId id="273" r:id="rId3"/>
    <p:sldId id="326" r:id="rId4"/>
    <p:sldId id="281" r:id="rId5"/>
    <p:sldId id="328" r:id="rId6"/>
    <p:sldId id="32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57" d="100"/>
          <a:sy n="57" d="100"/>
        </p:scale>
        <p:origin x="1230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AA1A8-9A1D-47C7-8D3B-A4D66AD66620}" type="datetimeFigureOut">
              <a:rPr lang="en-IN" smtClean="0"/>
              <a:t>18-07-2023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0155CA-DE87-4D0E-81FC-A83172398B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0677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94B8D5-2EBC-49F1-A943-352E1068D7BA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6671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25F99-5605-0C62-757C-58EBC35331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08C359-9A19-FAE0-646F-86C770EA2A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C5C5D-9FD9-383E-E77A-5E5E50B3C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4B36-4298-4169-9B5F-6E7F7D2E8F16}" type="datetimeFigureOut">
              <a:rPr lang="en-IN" smtClean="0"/>
              <a:t>18-07-2023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E6767F-21EB-97BD-38C4-F2858DEA0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10D9F3-01E8-C4FB-892C-F5398F1EE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2E047-6085-4C9E-B201-A64A91D87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9422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16299-646D-FA93-C5FD-21D5A56AE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5554F5-FEE7-E8E3-0017-106AEC37B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01080D-D363-16A1-E32B-B16F2C648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4B36-4298-4169-9B5F-6E7F7D2E8F16}" type="datetimeFigureOut">
              <a:rPr lang="en-IN" smtClean="0"/>
              <a:t>18-07-2023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7432CE-9287-977B-B544-D987A6140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149BA0-A957-874D-857B-1DA31FCC8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2E047-6085-4C9E-B201-A64A91D87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8269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1617C8-8A95-4EB6-D10A-C0F523D154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8E49EF-6371-3C4A-A7CE-F478F9D6B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0E738-8BC9-2FB9-7343-041193562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4B36-4298-4169-9B5F-6E7F7D2E8F16}" type="datetimeFigureOut">
              <a:rPr lang="en-IN" smtClean="0"/>
              <a:t>18-07-2023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A4991F-25F3-3A45-7B06-959F4970B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A2695-4E57-1791-8789-A340127A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2E047-6085-4C9E-B201-A64A91D87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34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73666-71E1-E37A-0BBC-B3F6FB5B0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E2034-1584-43A4-30C1-EE19D16E5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E17DD0-FB45-05C0-A67F-4F814B2FF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4B36-4298-4169-9B5F-6E7F7D2E8F16}" type="datetimeFigureOut">
              <a:rPr lang="en-IN" smtClean="0"/>
              <a:t>18-07-2023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3D8152-8EE2-72CB-FCC1-608C45C9D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88653E-4C8E-3938-1E52-055CBDF71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2E047-6085-4C9E-B201-A64A91D87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9366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E56BA-7DA1-F9B7-36ED-B5A3038A9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901523-EC7B-31FF-266B-732C27CE0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8563E-3CED-2614-8B3C-169BDC91F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4B36-4298-4169-9B5F-6E7F7D2E8F16}" type="datetimeFigureOut">
              <a:rPr lang="en-IN" smtClean="0"/>
              <a:t>18-07-2023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01A423-58EE-BD4D-85D9-5EBCD3039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6285BB-1C52-1943-D6B4-5C513D3F1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2E047-6085-4C9E-B201-A64A91D87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2001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C4DAA-4F1F-81C3-87C8-10D6F6815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A0D07B-B040-78B3-E908-1918801E43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8D406E-ACA4-8931-40B7-5AA0EF687F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3105A8-3E3F-BB1D-1ECD-FCEC426D6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4B36-4298-4169-9B5F-6E7F7D2E8F16}" type="datetimeFigureOut">
              <a:rPr lang="en-IN" smtClean="0"/>
              <a:t>18-07-2023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B834EF-53FA-0A52-B782-29EC66C87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813FC2-F0AB-B99B-CD9B-3A7A5DA56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2E047-6085-4C9E-B201-A64A91D87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2635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65861-E529-8905-AD3A-450F6C729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55800D-453A-4E0D-38EC-1A7C8CC6D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8986C4-5744-689E-51E2-9B22498E34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DED28F-346F-0A48-3CB9-BD33EEB76A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084D02-C553-F97F-20BC-B5937865B3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C6F067-4E9E-51F9-187C-D0ACA82DD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4B36-4298-4169-9B5F-6E7F7D2E8F16}" type="datetimeFigureOut">
              <a:rPr lang="en-IN" smtClean="0"/>
              <a:t>18-07-2023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0C528E-B6B2-8E29-45F1-3F642B90C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A96E46-4102-60C4-D59B-A6FDE422B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2E047-6085-4C9E-B201-A64A91D87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7109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EDE6A-098B-5BA8-3E1C-554396CF8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2CC952-A5BB-D24E-DE0E-AE46E5EDC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4B36-4298-4169-9B5F-6E7F7D2E8F16}" type="datetimeFigureOut">
              <a:rPr lang="en-IN" smtClean="0"/>
              <a:t>18-07-2023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F58F1E-200B-AAE1-1345-8C3C2E5B5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5F355D-1C31-9469-E5A9-8D22176DC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2E047-6085-4C9E-B201-A64A91D87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3812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09CCBF-3391-AC06-50D9-3A0F521A2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4B36-4298-4169-9B5F-6E7F7D2E8F16}" type="datetimeFigureOut">
              <a:rPr lang="en-IN" smtClean="0"/>
              <a:t>18-07-2023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A40A61-2448-E5CB-0B17-48403DCFB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4CE71F-281C-1BB7-CDF2-5CFBE8127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2E047-6085-4C9E-B201-A64A91D87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6119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679E8-265F-3178-5C1D-22A03ADBE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24EC7-E088-C93C-C676-D27DA87C8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3D2090-C49F-F60E-B4A1-9992726ACD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A25A93-9045-4AE9-397B-A66A79110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4B36-4298-4169-9B5F-6E7F7D2E8F16}" type="datetimeFigureOut">
              <a:rPr lang="en-IN" smtClean="0"/>
              <a:t>18-07-2023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1F42C2-1612-D690-B3E7-4ABD99636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9EF5A7-7C5A-D6D3-BE06-249F19C2F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2E047-6085-4C9E-B201-A64A91D87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6930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C47D1-8D53-CE9E-8DC3-2FDBE430F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E5A7BF-E47E-3D37-452C-10791F6EF4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4E4098-13CF-BBD5-2526-D61FCB3317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AF9872-A750-B390-8C34-4A199F26D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4B36-4298-4169-9B5F-6E7F7D2E8F16}" type="datetimeFigureOut">
              <a:rPr lang="en-IN" smtClean="0"/>
              <a:t>18-07-2023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702B77-ED19-A560-E52F-ACD45A73C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A6E008-6FBB-9D28-8860-20BAD3E1B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2E047-6085-4C9E-B201-A64A91D87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1960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24E40E-B4C9-7F5F-D1A4-5EFFA5B22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4243A-F133-3023-4BD8-4D7FEE725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59043-1533-AC8D-4470-659120124F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44B36-4298-4169-9B5F-6E7F7D2E8F16}" type="datetimeFigureOut">
              <a:rPr lang="en-IN" smtClean="0"/>
              <a:t>18-07-2023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C59AC-4210-CF2C-0A7D-7B5ADDFDF7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29498-0E5B-2E64-6B90-93003F89D9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B2E047-6085-4C9E-B201-A64A91D877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7847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microsoft.com/office/2017/06/relationships/model3d" Target="../media/model3d2.glb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microsoft.com/office/2017/06/relationships/model3d" Target="../media/model3d2.glb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microsoft.com/office/2017/06/relationships/model3d" Target="../media/model3d2.glb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microsoft.com/office/2017/06/relationships/model3d" Target="../media/model3d1.glb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Satellite">
                <a:extLst>
                  <a:ext uri="{FF2B5EF4-FFF2-40B4-BE49-F238E27FC236}">
                    <a16:creationId xmlns:a16="http://schemas.microsoft.com/office/drawing/2014/main" id="{BFE4A03B-A20C-8F12-09A5-E1AB9AC5DD27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 rot="20320474">
              <a:off x="-1737384" y="1049373"/>
              <a:ext cx="1979335" cy="2091316"/>
            </p:xfrm>
            <a:graphic>
              <a:graphicData uri="http://schemas.microsoft.com/office/drawing/2017/model3d">
                <am3d:model3d r:embed="rId2">
                  <am3d:spPr>
                    <a:xfrm rot="20320474">
                      <a:off x="0" y="0"/>
                      <a:ext cx="1979335" cy="2091316"/>
                    </a:xfrm>
                    <a:prstGeom prst="rect">
                      <a:avLst/>
                    </a:prstGeom>
                  </am3d:spPr>
                  <am3d:camera>
                    <am3d:pos x="0" y="0" z="526856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88082" d="1000000"/>
                    <am3d:preTrans dx="0" dy="-825428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3614432" ay="4726176" az="-358566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4801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Satellite">
                <a:extLst>
                  <a:ext uri="{FF2B5EF4-FFF2-40B4-BE49-F238E27FC236}">
                    <a16:creationId xmlns:a16="http://schemas.microsoft.com/office/drawing/2014/main" id="{BFE4A03B-A20C-8F12-09A5-E1AB9AC5DD2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0320474">
                <a:off x="-1737384" y="1049373"/>
                <a:ext cx="1979335" cy="20913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Landscape with Waterfall">
                <a:extLst>
                  <a:ext uri="{FF2B5EF4-FFF2-40B4-BE49-F238E27FC236}">
                    <a16:creationId xmlns:a16="http://schemas.microsoft.com/office/drawing/2014/main" id="{B64BEDE3-BC51-B831-3FAB-058B1EC1C3F0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2715874" y="5431614"/>
              <a:ext cx="2025707" cy="1426386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025707" cy="1426386"/>
                    </a:xfrm>
                    <a:prstGeom prst="rect">
                      <a:avLst/>
                    </a:prstGeom>
                  </am3d:spPr>
                  <am3d:camera>
                    <am3d:pos x="0" y="0" z="686356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205847" d="1000000"/>
                    <am3d:preTrans dx="642278" dy="-9268046" dz="3515223"/>
                    <am3d:scale>
                      <am3d:sx n="1000000" d="1000000"/>
                      <am3d:sy n="1000000" d="1000000"/>
                      <am3d:sz n="1000000" d="1000000"/>
                    </am3d:scale>
                    <am3d:rot ax="9071753" ay="-2131923" az="-9736728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1883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Landscape with Waterfall">
                <a:extLst>
                  <a:ext uri="{FF2B5EF4-FFF2-40B4-BE49-F238E27FC236}">
                    <a16:creationId xmlns:a16="http://schemas.microsoft.com/office/drawing/2014/main" id="{B64BEDE3-BC51-B831-3FAB-058B1EC1C3F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715874" y="5431614"/>
                <a:ext cx="2025707" cy="142638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14666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5240DE-B881-2DAA-E37A-1E9FA14489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27873"/>
            <a:ext cx="9144000" cy="1074783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Telangana Forest Analysis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1B855D40-759D-DD71-9EDB-D4F56FA454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659063"/>
            <a:ext cx="9144000" cy="513530"/>
          </a:xfrm>
        </p:spPr>
        <p:txBody>
          <a:bodyPr>
            <a:normAutofit/>
          </a:bodyPr>
          <a:lstStyle/>
          <a:p>
            <a:r>
              <a:rPr lang="en-IN" sz="3000" dirty="0">
                <a:solidFill>
                  <a:schemeClr val="bg1"/>
                </a:solidFill>
              </a:rPr>
              <a:t>Using Data Cubes</a:t>
            </a:r>
            <a:endParaRPr lang="en-IN" sz="3000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Satellite">
                <a:extLst>
                  <a:ext uri="{FF2B5EF4-FFF2-40B4-BE49-F238E27FC236}">
                    <a16:creationId xmlns:a16="http://schemas.microsoft.com/office/drawing/2014/main" id="{375B1AAF-CD8E-B9D9-8D8A-0C2D2EA2277F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326125" y="3365495"/>
              <a:ext cx="4567699" cy="222675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4567699" cy="2226754"/>
                    </a:xfrm>
                    <a:prstGeom prst="rect">
                      <a:avLst/>
                    </a:prstGeom>
                  </am3d:spPr>
                  <am3d:camera>
                    <am3d:pos x="0" y="0" z="526856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88082" d="1000000"/>
                    <am3d:preTrans dx="0" dy="-825428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081147" ay="-1071107" az="-718694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34801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Satellite">
                <a:extLst>
                  <a:ext uri="{FF2B5EF4-FFF2-40B4-BE49-F238E27FC236}">
                    <a16:creationId xmlns:a16="http://schemas.microsoft.com/office/drawing/2014/main" id="{375B1AAF-CD8E-B9D9-8D8A-0C2D2EA2277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26125" y="3365495"/>
                <a:ext cx="4567699" cy="22267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Landscape with Waterfall">
                <a:extLst>
                  <a:ext uri="{FF2B5EF4-FFF2-40B4-BE49-F238E27FC236}">
                    <a16:creationId xmlns:a16="http://schemas.microsoft.com/office/drawing/2014/main" id="{615AFB53-19DF-6AD9-B3C4-BDB2FCFD27C0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7116669" y="3172593"/>
              <a:ext cx="3749206" cy="2709281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749206" cy="2709281"/>
                    </a:xfrm>
                    <a:prstGeom prst="rect">
                      <a:avLst/>
                    </a:prstGeom>
                  </am3d:spPr>
                  <am3d:camera>
                    <am3d:pos x="0" y="0" z="686356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205847" d="1000000"/>
                    <am3d:preTrans dx="642278" dy="-9268046" dz="3515223"/>
                    <am3d:scale>
                      <am3d:sx n="1000000" d="1000000"/>
                      <am3d:sy n="1000000" d="1000000"/>
                      <am3d:sz n="1000000" d="1000000"/>
                    </am3d:scale>
                    <am3d:rot ax="2898224" ay="-944804" az="-1016558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0627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Landscape with Waterfall">
                <a:extLst>
                  <a:ext uri="{FF2B5EF4-FFF2-40B4-BE49-F238E27FC236}">
                    <a16:creationId xmlns:a16="http://schemas.microsoft.com/office/drawing/2014/main" id="{615AFB53-19DF-6AD9-B3C4-BDB2FCFD27C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116669" y="3172593"/>
                <a:ext cx="3749206" cy="270928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40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C272E-7C05-BD73-B9BE-0D6329BDB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E752C-ECB3-D3B1-8ABE-36D47A8A1D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600"/>
              </a:spcBef>
            </a:pPr>
            <a:r>
              <a:rPr lang="en-US" sz="2600" b="0" i="0" dirty="0">
                <a:solidFill>
                  <a:srgbClr val="ECECF1"/>
                </a:solidFill>
                <a:effectLst/>
                <a:latin typeface="Söhne"/>
              </a:rPr>
              <a:t>The State of Telangana is endowed with rich diversity of Flora and Fauna. </a:t>
            </a:r>
          </a:p>
          <a:p>
            <a:pPr>
              <a:lnSpc>
                <a:spcPct val="100000"/>
              </a:lnSpc>
              <a:spcBef>
                <a:spcPts val="1600"/>
              </a:spcBef>
            </a:pPr>
            <a:r>
              <a:rPr lang="en-US" sz="2600" b="0" i="0" dirty="0">
                <a:solidFill>
                  <a:srgbClr val="ECECF1"/>
                </a:solidFill>
                <a:effectLst/>
                <a:latin typeface="Söhne"/>
              </a:rPr>
              <a:t>The forests in Telangana belong to three Forest Type Groups, which are further divided into 12 Forest Types. </a:t>
            </a:r>
          </a:p>
          <a:p>
            <a:pPr>
              <a:lnSpc>
                <a:spcPct val="100000"/>
              </a:lnSpc>
              <a:spcBef>
                <a:spcPts val="1600"/>
              </a:spcBef>
            </a:pPr>
            <a:r>
              <a:rPr lang="en-US" sz="2600" b="0" i="0" dirty="0">
                <a:solidFill>
                  <a:srgbClr val="ECECF1"/>
                </a:solidFill>
                <a:effectLst/>
                <a:latin typeface="Söhne"/>
              </a:rPr>
              <a:t>A data cube based forest monitoring and management system is need for the state government. </a:t>
            </a:r>
          </a:p>
          <a:p>
            <a:pPr>
              <a:lnSpc>
                <a:spcPct val="100000"/>
              </a:lnSpc>
              <a:spcBef>
                <a:spcPts val="1600"/>
              </a:spcBef>
            </a:pPr>
            <a:r>
              <a:rPr lang="en-US" sz="2600" dirty="0">
                <a:solidFill>
                  <a:srgbClr val="ECECF1"/>
                </a:solidFill>
                <a:latin typeface="Söhne"/>
              </a:rPr>
              <a:t>Our p</a:t>
            </a:r>
            <a:r>
              <a:rPr lang="en-US" sz="2600" b="0" i="0" dirty="0">
                <a:solidFill>
                  <a:srgbClr val="ECECF1"/>
                </a:solidFill>
                <a:effectLst/>
                <a:latin typeface="Söhne"/>
              </a:rPr>
              <a:t>lan is to develop a special data cube to study </a:t>
            </a:r>
          </a:p>
          <a:p>
            <a:pPr marL="914400" lvl="1" indent="-457200">
              <a:lnSpc>
                <a:spcPct val="100000"/>
              </a:lnSpc>
              <a:spcBef>
                <a:spcPts val="1600"/>
              </a:spcBef>
              <a:buFont typeface="+mj-lt"/>
              <a:buAutoNum type="arabicPeriod"/>
            </a:pP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Change In The Forest Cover</a:t>
            </a:r>
          </a:p>
          <a:p>
            <a:pPr marL="914400" lvl="1" indent="-457200">
              <a:lnSpc>
                <a:spcPct val="100000"/>
              </a:lnSpc>
              <a:spcBef>
                <a:spcPts val="1600"/>
              </a:spcBef>
              <a:buFont typeface="+mj-lt"/>
              <a:buAutoNum type="arabicPeriod"/>
            </a:pP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Burnt Area Estimation and vegetation analysis.</a:t>
            </a:r>
            <a:endParaRPr lang="en-IN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Satellite">
                <a:extLst>
                  <a:ext uri="{FF2B5EF4-FFF2-40B4-BE49-F238E27FC236}">
                    <a16:creationId xmlns:a16="http://schemas.microsoft.com/office/drawing/2014/main" id="{0F03778B-53B4-6E96-6A9A-7A7D0120C3E1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 rot="20379163">
              <a:off x="12480987" y="638234"/>
              <a:ext cx="2466833" cy="2104905"/>
            </p:xfrm>
            <a:graphic>
              <a:graphicData uri="http://schemas.microsoft.com/office/drawing/2017/model3d">
                <am3d:model3d r:embed="rId2">
                  <am3d:spPr>
                    <a:xfrm rot="20379163">
                      <a:off x="0" y="0"/>
                      <a:ext cx="2466833" cy="2104905"/>
                    </a:xfrm>
                    <a:prstGeom prst="rect">
                      <a:avLst/>
                    </a:prstGeom>
                  </am3d:spPr>
                  <am3d:camera>
                    <am3d:pos x="0" y="0" z="526856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88082" d="1000000"/>
                    <am3d:preTrans dx="0" dy="-825428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434767" ay="-3033297" az="-200888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38118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Satellite">
                <a:extLst>
                  <a:ext uri="{FF2B5EF4-FFF2-40B4-BE49-F238E27FC236}">
                    <a16:creationId xmlns:a16="http://schemas.microsoft.com/office/drawing/2014/main" id="{0F03778B-53B4-6E96-6A9A-7A7D0120C3E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0379163">
                <a:off x="12480987" y="638234"/>
                <a:ext cx="2466833" cy="21049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Landscape with Waterfall">
                <a:extLst>
                  <a:ext uri="{FF2B5EF4-FFF2-40B4-BE49-F238E27FC236}">
                    <a16:creationId xmlns:a16="http://schemas.microsoft.com/office/drawing/2014/main" id="{B904E78B-87E1-EE61-59DA-7E60BF6D7251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258311" y="3879845"/>
              <a:ext cx="3749206" cy="270928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749206" cy="2709281"/>
                    </a:xfrm>
                    <a:prstGeom prst="rect">
                      <a:avLst/>
                    </a:prstGeom>
                  </am3d:spPr>
                  <am3d:camera>
                    <am3d:pos x="0" y="0" z="686356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205847" d="1000000"/>
                    <am3d:preTrans dx="642278" dy="-9268046" dz="3515223"/>
                    <am3d:scale>
                      <am3d:sx n="1000000" d="1000000"/>
                      <am3d:sy n="1000000" d="1000000"/>
                      <am3d:sz n="1000000" d="1000000"/>
                    </am3d:scale>
                    <am3d:rot ax="2898224" ay="-944804" az="-1016558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0627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Landscape with Waterfall">
                <a:extLst>
                  <a:ext uri="{FF2B5EF4-FFF2-40B4-BE49-F238E27FC236}">
                    <a16:creationId xmlns:a16="http://schemas.microsoft.com/office/drawing/2014/main" id="{B904E78B-87E1-EE61-59DA-7E60BF6D725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258311" y="3879845"/>
                <a:ext cx="3749206" cy="270928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351407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55EF9-2CF1-C0B3-3E4E-0D02E9B77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309A82-1EE7-22E8-6412-7E9CE41C3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096701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Aft>
                <a:spcPts val="1000"/>
              </a:spcAft>
              <a:buNone/>
            </a:pPr>
            <a:r>
              <a:rPr lang="en-US" sz="2000" b="1" i="0" dirty="0">
                <a:solidFill>
                  <a:schemeClr val="bg1"/>
                </a:solidFill>
                <a:effectLst/>
              </a:rPr>
              <a:t>Remote sensing </a:t>
            </a:r>
            <a:r>
              <a:rPr lang="en-US" sz="2000" b="0" i="0" dirty="0">
                <a:solidFill>
                  <a:schemeClr val="bg1"/>
                </a:solidFill>
                <a:effectLst/>
              </a:rPr>
              <a:t>– </a:t>
            </a:r>
            <a:r>
              <a:rPr lang="en-US" sz="2000" b="0" i="0" dirty="0">
                <a:solidFill>
                  <a:srgbClr val="FFFF00"/>
                </a:solidFill>
                <a:effectLst/>
              </a:rPr>
              <a:t>Collecting and analyzing data </a:t>
            </a:r>
            <a:r>
              <a:rPr lang="en-US" sz="2000" b="0" i="0" dirty="0">
                <a:solidFill>
                  <a:schemeClr val="bg1"/>
                </a:solidFill>
                <a:effectLst/>
              </a:rPr>
              <a:t>about the Earth's surface without physically being in contact with it, typically using aircraft or satellites.</a:t>
            </a:r>
          </a:p>
          <a:p>
            <a:pPr marL="0" indent="0">
              <a:lnSpc>
                <a:spcPct val="100000"/>
              </a:lnSpc>
              <a:spcAft>
                <a:spcPts val="1000"/>
              </a:spcAft>
              <a:buNone/>
            </a:pPr>
            <a:r>
              <a:rPr lang="en-US" sz="2000" b="1" i="0" dirty="0">
                <a:solidFill>
                  <a:schemeClr val="bg1"/>
                </a:solidFill>
                <a:effectLst/>
              </a:rPr>
              <a:t>Data Cube –</a:t>
            </a:r>
            <a:r>
              <a:rPr lang="en-US" sz="2000" b="0" i="0" dirty="0">
                <a:solidFill>
                  <a:schemeClr val="bg1"/>
                </a:solidFill>
                <a:effectLst/>
              </a:rPr>
              <a:t> A collection of </a:t>
            </a:r>
            <a:r>
              <a:rPr lang="en-US" sz="2000" b="0" i="0" dirty="0">
                <a:solidFill>
                  <a:srgbClr val="FFFF00"/>
                </a:solidFill>
                <a:effectLst/>
              </a:rPr>
              <a:t>multi-dimensional data sets </a:t>
            </a:r>
            <a:r>
              <a:rPr lang="en-US" sz="2000" b="0" i="0" dirty="0">
                <a:solidFill>
                  <a:schemeClr val="bg1"/>
                </a:solidFill>
                <a:effectLst/>
              </a:rPr>
              <a:t>organized for efficient querying and time series analysis of data along multiple dimensions.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Landscape with Waterfall">
                <a:extLst>
                  <a:ext uri="{FF2B5EF4-FFF2-40B4-BE49-F238E27FC236}">
                    <a16:creationId xmlns:a16="http://schemas.microsoft.com/office/drawing/2014/main" id="{3EC48BD8-8804-0E06-4E65-33CB85176C0D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2715874" y="5431614"/>
              <a:ext cx="2025707" cy="142638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025707" cy="1426386"/>
                    </a:xfrm>
                    <a:prstGeom prst="rect">
                      <a:avLst/>
                    </a:prstGeom>
                  </am3d:spPr>
                  <am3d:camera>
                    <am3d:pos x="0" y="0" z="686356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205847" d="1000000"/>
                    <am3d:preTrans dx="642278" dy="-9268046" dz="3515223"/>
                    <am3d:scale>
                      <am3d:sx n="1000000" d="1000000"/>
                      <am3d:sy n="1000000" d="1000000"/>
                      <am3d:sz n="1000000" d="1000000"/>
                    </am3d:scale>
                    <am3d:rot ax="9071753" ay="-2131923" az="-973672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1883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Landscape with Waterfall">
                <a:extLst>
                  <a:ext uri="{FF2B5EF4-FFF2-40B4-BE49-F238E27FC236}">
                    <a16:creationId xmlns:a16="http://schemas.microsoft.com/office/drawing/2014/main" id="{3EC48BD8-8804-0E06-4E65-33CB85176C0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15874" y="5431614"/>
                <a:ext cx="2025707" cy="14263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Satellite">
                <a:extLst>
                  <a:ext uri="{FF2B5EF4-FFF2-40B4-BE49-F238E27FC236}">
                    <a16:creationId xmlns:a16="http://schemas.microsoft.com/office/drawing/2014/main" id="{2464C6EB-CADD-051E-9BAE-993B813F78C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39237977"/>
                  </p:ext>
                </p:extLst>
              </p:nvPr>
            </p:nvGraphicFramePr>
            <p:xfrm rot="909384">
              <a:off x="-3561242" y="4087915"/>
              <a:ext cx="3644993" cy="1608365"/>
            </p:xfrm>
            <a:graphic>
              <a:graphicData uri="http://schemas.microsoft.com/office/drawing/2017/model3d">
                <am3d:model3d r:embed="rId4">
                  <am3d:spPr>
                    <a:xfrm rot="909384">
                      <a:off x="0" y="0"/>
                      <a:ext cx="3644993" cy="1608365"/>
                    </a:xfrm>
                    <a:prstGeom prst="rect">
                      <a:avLst/>
                    </a:prstGeom>
                  </am3d:spPr>
                  <am3d:camera>
                    <am3d:pos x="0" y="0" z="526856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88082" d="1000000"/>
                    <am3d:preTrans dx="0" dy="-825428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803044" ay="761979" az="1030728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25407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Satellite">
                <a:extLst>
                  <a:ext uri="{FF2B5EF4-FFF2-40B4-BE49-F238E27FC236}">
                    <a16:creationId xmlns:a16="http://schemas.microsoft.com/office/drawing/2014/main" id="{2464C6EB-CADD-051E-9BAE-993B813F78C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909384">
                <a:off x="-3561242" y="4087915"/>
                <a:ext cx="3644993" cy="1608365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object 5">
            <a:extLst>
              <a:ext uri="{FF2B5EF4-FFF2-40B4-BE49-F238E27FC236}">
                <a16:creationId xmlns:a16="http://schemas.microsoft.com/office/drawing/2014/main" id="{D34B95F6-6864-05F4-7986-F928E1D177E2}"/>
              </a:ext>
            </a:extLst>
          </p:cNvPr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058018" y="3513145"/>
            <a:ext cx="5539004" cy="2768365"/>
          </a:xfrm>
          <a:prstGeom prst="rect">
            <a:avLst/>
          </a:prstGeom>
        </p:spPr>
      </p:pic>
      <p:pic>
        <p:nvPicPr>
          <p:cNvPr id="8" name="Picture 4" descr="Open, full-time research position at the Department of Remote Sensing |  Earth Observation News">
            <a:extLst>
              <a:ext uri="{FF2B5EF4-FFF2-40B4-BE49-F238E27FC236}">
                <a16:creationId xmlns:a16="http://schemas.microsoft.com/office/drawing/2014/main" id="{3557B3C2-EB7B-CBCD-2AE8-C6148DCC7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4425" y="3518376"/>
            <a:ext cx="2882153" cy="2763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2AF369-54C4-9ED2-FC3A-7558B64C192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62275" y="-1469232"/>
            <a:ext cx="1267448" cy="117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337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5">
            <a:extLst>
              <a:ext uri="{FF2B5EF4-FFF2-40B4-BE49-F238E27FC236}">
                <a16:creationId xmlns:a16="http://schemas.microsoft.com/office/drawing/2014/main" id="{E012736C-F0B2-BB7F-D2AC-4D8FE24A499E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2855076" y="5619137"/>
            <a:ext cx="2599582" cy="1238863"/>
          </a:xfrm>
          <a:prstGeom prst="rect">
            <a:avLst/>
          </a:prstGeom>
        </p:spPr>
      </p:pic>
      <p:pic>
        <p:nvPicPr>
          <p:cNvPr id="6" name="Picture 4" descr="Open, full-time research position at the Department of Remote Sensing |  Earth Observation News">
            <a:extLst>
              <a:ext uri="{FF2B5EF4-FFF2-40B4-BE49-F238E27FC236}">
                <a16:creationId xmlns:a16="http://schemas.microsoft.com/office/drawing/2014/main" id="{22006361-BDB4-C177-913E-2075917DE5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47494" y="5799246"/>
            <a:ext cx="1811198" cy="1736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72DF90D-FAD1-6C7E-8BB0-1609CF6A26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47987" y="519112"/>
            <a:ext cx="6296025" cy="581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298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03A543-467B-7554-1F33-B14A8EA59F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62276" y="6983786"/>
            <a:ext cx="1267448" cy="11715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4BB73D2-DC7B-971D-8B95-9252887418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82" y="1456748"/>
            <a:ext cx="11083636" cy="503612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136D041-1D61-075F-2B82-D7351C6FE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1185"/>
            <a:ext cx="10515600" cy="1325563"/>
          </a:xfrm>
        </p:spPr>
        <p:txBody>
          <a:bodyPr/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752929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1396</TotalTime>
  <Words>132</Words>
  <Application>Microsoft Office PowerPoint</Application>
  <PresentationFormat>Widescreen</PresentationFormat>
  <Paragraphs>14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Söhne</vt:lpstr>
      <vt:lpstr>Office Theme</vt:lpstr>
      <vt:lpstr>PowerPoint Presentation</vt:lpstr>
      <vt:lpstr>Telangana Forest Analysis</vt:lpstr>
      <vt:lpstr>Problem Statement</vt:lpstr>
      <vt:lpstr>Introduction</vt:lpstr>
      <vt:lpstr>PowerPoint Presentation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Sai Krishna</dc:creator>
  <cp:lastModifiedBy>Sai Krishna</cp:lastModifiedBy>
  <cp:revision>9</cp:revision>
  <dcterms:created xsi:type="dcterms:W3CDTF">2023-07-12T04:36:09Z</dcterms:created>
  <dcterms:modified xsi:type="dcterms:W3CDTF">2023-07-18T08:50:20Z</dcterms:modified>
</cp:coreProperties>
</file>

<file path=docProps/thumbnail.jpeg>
</file>